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322" r:id="rId3"/>
    <p:sldId id="310" r:id="rId4"/>
    <p:sldId id="321" r:id="rId5"/>
    <p:sldId id="320" r:id="rId6"/>
    <p:sldId id="323" r:id="rId7"/>
    <p:sldId id="324" r:id="rId8"/>
    <p:sldId id="325" r:id="rId9"/>
    <p:sldId id="326" r:id="rId10"/>
    <p:sldId id="327" r:id="rId11"/>
    <p:sldId id="329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howGuides="1">
      <p:cViewPr varScale="1">
        <p:scale>
          <a:sx n="56" d="100"/>
          <a:sy n="56" d="100"/>
        </p:scale>
        <p:origin x="1000" y="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03-Feb-26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03-Feb-26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03-Feb-26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03-Feb-26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03-Feb-26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60612" y="3810000"/>
            <a:ext cx="4191000" cy="11430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BIMSTEC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2812" y="2209800"/>
            <a:ext cx="7162800" cy="1600200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การเชื่อมโยงทางเศรษฐกิจกระหว่างจีนและอาเซียนกับประเทศสมาชิกกลุ่ม</a:t>
            </a:r>
            <a:endParaRPr lang="it-IT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6351E-375E-87E7-7109-65C0EEFA5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685800"/>
            <a:ext cx="1440795" cy="95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44C92-91E6-F788-AFFD-53BF5908B2C0}"/>
              </a:ext>
            </a:extLst>
          </p:cNvPr>
          <p:cNvSpPr txBox="1"/>
          <p:nvPr/>
        </p:nvSpPr>
        <p:spPr>
          <a:xfrm>
            <a:off x="3122612" y="5715000"/>
            <a:ext cx="248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DFFA-5194-1803-7033-4879F49B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1EA2B01-D2A6-89B0-810A-9670199D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400"/>
            <a:ext cx="9144001" cy="8382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สรุปเชิงยุทธศาสตร์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A6A0968-901E-2C09-2F6C-C01B5B54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371600"/>
            <a:ext cx="9134391" cy="30480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โครงสร้างห่วงโซ่อุปทานใหม่ของภูมิภาคร่วมกัน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 เพิ่มความมั่นคงโลจิสติกส์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เสริมบทบาทไทยให้เป็นประตูเอเชียใต้และตะวันออกกลาง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ขับเคลื่อนเศรษฐกิจฝั่งอันดามันอย่างยั่งยืน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26B75-50A4-00A8-0B2D-1B4B76D31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4114800"/>
            <a:ext cx="460885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52086-5BE2-49BC-9FD0-2AFAC783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BAB0F7F-9C9E-98BB-73E3-6EE73B36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3810"/>
            <a:ext cx="11125200" cy="8382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ตารางการเดินเรือขนส่งสินค้าประจำเดือนเมษายน 2569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E9A4D5-D889-95E2-5A4F-80388374E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53614"/>
              </p:ext>
            </p:extLst>
          </p:nvPr>
        </p:nvGraphicFramePr>
        <p:xfrm>
          <a:off x="1370012" y="1219200"/>
          <a:ext cx="9296401" cy="3642416"/>
        </p:xfrm>
        <a:graphic>
          <a:graphicData uri="http://schemas.openxmlformats.org/drawingml/2006/table">
            <a:tbl>
              <a:tblPr/>
              <a:tblGrid>
                <a:gridCol w="1416493">
                  <a:extLst>
                    <a:ext uri="{9D8B030D-6E8A-4147-A177-3AD203B41FA5}">
                      <a16:colId xmlns:a16="http://schemas.microsoft.com/office/drawing/2014/main" val="1066882962"/>
                    </a:ext>
                  </a:extLst>
                </a:gridCol>
                <a:gridCol w="2626636">
                  <a:extLst>
                    <a:ext uri="{9D8B030D-6E8A-4147-A177-3AD203B41FA5}">
                      <a16:colId xmlns:a16="http://schemas.microsoft.com/office/drawing/2014/main" val="3777216389"/>
                    </a:ext>
                  </a:extLst>
                </a:gridCol>
                <a:gridCol w="2626636">
                  <a:extLst>
                    <a:ext uri="{9D8B030D-6E8A-4147-A177-3AD203B41FA5}">
                      <a16:colId xmlns:a16="http://schemas.microsoft.com/office/drawing/2014/main" val="2245912885"/>
                    </a:ext>
                  </a:extLst>
                </a:gridCol>
                <a:gridCol w="2626636">
                  <a:extLst>
                    <a:ext uri="{9D8B030D-6E8A-4147-A177-3AD203B41FA5}">
                      <a16:colId xmlns:a16="http://schemas.microsoft.com/office/drawing/2014/main" val="1856991425"/>
                    </a:ext>
                  </a:extLst>
                </a:gridCol>
              </a:tblGrid>
              <a:tr h="9329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Trip No.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Port Klang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Ranong Port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Chittagong Port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9545"/>
                  </a:ext>
                </a:extLst>
              </a:tr>
              <a:tr h="6883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ETA 28/03/2026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ETA 01/04/2026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ETA 06/04/2026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89219"/>
                  </a:ext>
                </a:extLst>
              </a:tr>
              <a:tr h="68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ETD 31/03/2026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ETD 03/04/2026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ETD 10/04/2026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63783"/>
                  </a:ext>
                </a:extLst>
              </a:tr>
              <a:tr h="6663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ETA 13/04/2026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ETA 18/04/2026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ETA 25/04/2026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81263"/>
                  </a:ext>
                </a:extLst>
              </a:tr>
              <a:tr h="6663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ETD 17/04/2026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ETD 22/04/2026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1" i="0" u="none" strike="noStrike" dirty="0">
                          <a:solidFill>
                            <a:schemeClr val="bg2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ETD 28/04/2026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523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98A9BE-54A6-3504-3F11-EE3B598F8C8E}"/>
              </a:ext>
            </a:extLst>
          </p:cNvPr>
          <p:cNvSpPr txBox="1"/>
          <p:nvPr/>
        </p:nvSpPr>
        <p:spPr>
          <a:xfrm>
            <a:off x="1370012" y="5334000"/>
            <a:ext cx="6092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1) CY opens  7 days before vessel berths at the port 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2) CY closes  2 days before vessel berths at the port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3) Cut off Is  2 days  before vessel departure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E50D6-A137-39B8-2CF1-CCD0430BC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7F3D6A7-1D3E-0D3C-8E1A-0F544C79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152400"/>
            <a:ext cx="9144001" cy="9144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31C08B-1821-4F9B-4B2F-2A6B01E2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752600"/>
            <a:ext cx="9982200" cy="2209801"/>
          </a:xfrm>
        </p:spPr>
        <p:txBody>
          <a:bodyPr>
            <a:noAutofit/>
          </a:bodyPr>
          <a:lstStyle/>
          <a:p>
            <a:pPr marL="457200" indent="-45720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เส้นทางโลจิสติกส์เชิงยุทธศาสตร์ในรูปแบบการขนส่งต่อเนื่องหลายรูปแบบ(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Multimodal Transport)</a:t>
            </a:r>
          </a:p>
          <a:p>
            <a:pPr marL="457200" indent="-45720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ถึงเวลาในการพัฒนาเส้นทางใหม่ที่แข่งขันได้ในระดับภูมิภาค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4E4A94AB-A2D4-5F1D-4F97-AC557CDF1191}"/>
              </a:ext>
            </a:extLst>
          </p:cNvPr>
          <p:cNvSpPr txBox="1">
            <a:spLocks/>
          </p:cNvSpPr>
          <p:nvPr/>
        </p:nvSpPr>
        <p:spPr>
          <a:xfrm>
            <a:off x="1598612" y="4495800"/>
            <a:ext cx="1021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5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เส้นทางฉงฉิง – รถไฟจีน</a:t>
            </a:r>
            <a:r>
              <a:rPr lang="en-US" sz="5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5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ลาว – รถไฟไทย – รถยนต์ – ท่าเรือระนอง – สู่ประเทศสมาชิก </a:t>
            </a:r>
            <a:r>
              <a:rPr lang="en-US" sz="57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BIMSTEC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BAA38F51-5612-D8D8-165C-4C8922751A2F}"/>
              </a:ext>
            </a:extLst>
          </p:cNvPr>
          <p:cNvSpPr/>
          <p:nvPr/>
        </p:nvSpPr>
        <p:spPr>
          <a:xfrm>
            <a:off x="379412" y="4572000"/>
            <a:ext cx="838200" cy="99060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511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152400"/>
            <a:ext cx="11201400" cy="17526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เสริมสร้างความเชื่อมโยงทางเศรษฐกิจระหว่างจีน อาเซียน และ 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BIMSTEC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2514600"/>
            <a:ext cx="7924800" cy="3352800"/>
          </a:xfrm>
        </p:spPr>
        <p:txBody>
          <a:bodyPr>
            <a:noAutofit/>
          </a:bodyPr>
          <a:lstStyle/>
          <a:p>
            <a:pPr marL="457200" lvl="1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ส่วนหนึ่งของ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International Land–Sea Trade Corridor</a:t>
            </a:r>
          </a:p>
          <a:p>
            <a:pPr marL="1147763" indent="-233363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	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เชื่อมจีนตะวันตกสู่อาเซียนโดยตรง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201738" indent="-339725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• 	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ยกระดับบทบาทไทยเป็น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Transit Hub</a:t>
            </a:r>
          </a:p>
          <a:p>
            <a:pPr marL="457200" indent="-457200"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ลดการพึ่งพาท่าเรือชายฝั่งตะวันออกและหลีกเลี่ยงความหนาแน่นของช่องแคบมะละกา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D267-824F-B355-0D0B-758C8E90C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600200"/>
            <a:ext cx="333994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F7BEF-385F-D9C8-EF00-FC802BD5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F4C6BF4-C63A-6049-3D03-4CB43D31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400"/>
            <a:ext cx="9144001" cy="9144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ฉงฉิง</a:t>
            </a: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เสฉวน ... ศูนย์กลางจีนตะวันตก</a:t>
            </a:r>
            <a:endParaRPr 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07D73E0-E371-7DA3-DB4B-2AB92F79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371600"/>
            <a:ext cx="9982201" cy="2362200"/>
          </a:xfrm>
        </p:spPr>
        <p:txBody>
          <a:bodyPr>
            <a:normAutofit lnSpcReduction="10000"/>
          </a:bodyPr>
          <a:lstStyle/>
          <a:p>
            <a:pPr marL="339725" indent="-339725">
              <a:buClr>
                <a:schemeClr val="tx1"/>
              </a:buClr>
              <a:buSzPct val="70000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ขึ้นตรงรัฐบาลกลางจีน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>
              <a:buClr>
                <a:schemeClr val="tx1"/>
              </a:buClr>
              <a:buSzPct val="70000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ศูนย์กลางการผลิตและโลจิสติกส์เพื่อการส่งออก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>
              <a:buClr>
                <a:schemeClr val="tx1"/>
              </a:buClr>
              <a:buSzPct val="70000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ฐานการผลิตอุตสาหกรรมยานยนต์และชิ้นส่วน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เครื่องจักร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เหล็ก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เคมีภัณฑ์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สินค้าอิเลคทรอนิกชั้นสูง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813F5-9F7B-C118-504D-0139C4802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" b="4986"/>
          <a:stretch>
            <a:fillRect/>
          </a:stretch>
        </p:blipFill>
        <p:spPr>
          <a:xfrm>
            <a:off x="6053654" y="3962400"/>
            <a:ext cx="6099913" cy="2867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FB8AF-5703-93CF-6B76-57F893985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8829"/>
          <a:stretch>
            <a:fillRect/>
          </a:stretch>
        </p:blipFill>
        <p:spPr>
          <a:xfrm>
            <a:off x="0" y="3962400"/>
            <a:ext cx="609441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B593-90A5-B4CC-BD9C-2DB3A15A8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FAAEF7E-1933-7B75-4553-5B7A1EBF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28600"/>
            <a:ext cx="9144001" cy="8382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รถไฟจีน–ลาว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0EBFDEB-F9E7-996B-CA0D-93010C66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2438400"/>
            <a:ext cx="7010400" cy="2895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เส้นทางฉงฉิง – ยูนนาน – บ่อเต็น – เวียงจันทน์</a:t>
            </a:r>
            <a:endParaRPr lang="en-US" sz="4000" b="1" i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ระบบรางมาตรฐานสากล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รองรับตู้คอนเทนเนอร์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รวดเร็ว ตรงเวลา มีเสถียรภาพ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FB7F4-D237-4C65-F0D4-0612E471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609600"/>
            <a:ext cx="4038600" cy="56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2FB0-54A1-D18E-21F9-1792D46CE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15E176C-FEBF-6554-47B9-5FCE33C2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400"/>
            <a:ext cx="9144001" cy="990600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โครงข่ายรถไฟในประเทศไทย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9939D9-B313-F33C-A6F3-7EBAF2F3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09800"/>
            <a:ext cx="6781800" cy="3048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เส้นทางหนองคาย - แหลมฉบัง– กรุงเทพฯ – ชุมพร</a:t>
            </a:r>
            <a:endParaRPr lang="en-US" sz="4000" b="1" i="1" dirty="0">
              <a:solidFill>
                <a:schemeClr val="accent3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เชื่อมสายอีสาน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สายตะวันออก และสายใต้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พัฒนาทางคู่เพิ่มขีดความสามารถ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รองรับโลจิสติกส์ระดับภูมิภาค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9C447-77D1-EDFF-47CF-660C8190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228600"/>
            <a:ext cx="3810000" cy="637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00F55-59A0-850B-509E-9E5AC415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952017-DC6A-7F55-9001-82EF90476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295400"/>
            <a:ext cx="11353800" cy="5181600"/>
          </a:xfrm>
        </p:spPr>
        <p:txBody>
          <a:bodyPr>
            <a:noAutofit/>
          </a:bodyPr>
          <a:lstStyle/>
          <a:p>
            <a:pPr marL="457200" indent="-400050">
              <a:tabLst>
                <a:tab pos="1771650" algn="l"/>
              </a:tabLst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รถไฟจีน-ลาว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คุนหมิง-เวียงจันทน์  ระยะทาง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1,035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กม. ใช้เวลาขนส่ง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ชม.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04813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รถไฟไทย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ท่านาแร้ง-ชุมพร  ระยะทาง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1,095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กม.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ใช้เวลาขนส่ง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ชม.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457200" lvl="1" indent="-40005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แหลมฉบัง – ชุมพร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57150" lvl="1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รถไฟ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ระยะทาง  570 กม.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ใช้เวลาขนส่ง 1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ชม.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57150" lvl="1" indent="0">
              <a:buNone/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   ระยะทาง  540 กม.  ใช้เวลาขนส่ง 15 ชม.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339725" indent="-287338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สถานีสะพลี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ท่าเรือระนอง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130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กม.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ใช้เวลาขนส่ง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5-6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ชม.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04813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เรือบรรทุกตู้สินค้าไปยังประเทศสมาชิกกลุ่ม 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BIMSTEC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ที่มีท่าเรือตั้งอยู่ในอ่าวเบงกอลใช้เวลาเดินทางเฉลี่ย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3-5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5090885A-3F3B-DA12-5DFB-B9C69AF56D19}"/>
              </a:ext>
            </a:extLst>
          </p:cNvPr>
          <p:cNvSpPr txBox="1">
            <a:spLocks/>
          </p:cNvSpPr>
          <p:nvPr/>
        </p:nvSpPr>
        <p:spPr>
          <a:xfrm>
            <a:off x="303212" y="152401"/>
            <a:ext cx="115062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การเชื่อมต่อระบบราง-รถ-เรือ </a:t>
            </a:r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(Multimodal Transport)</a:t>
            </a:r>
          </a:p>
        </p:txBody>
      </p:sp>
    </p:spTree>
    <p:extLst>
      <p:ext uri="{BB962C8B-B14F-4D97-AF65-F5344CB8AC3E}">
        <p14:creationId xmlns:p14="http://schemas.microsoft.com/office/powerpoint/2010/main" val="7493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928DC-B94B-8269-5495-7130B979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9D54E2-AFD8-6DF8-D026-ECD41280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62200"/>
            <a:ext cx="5943600" cy="2971800"/>
          </a:xfrm>
        </p:spPr>
        <p:txBody>
          <a:bodyPr>
            <a:normAutofit/>
          </a:bodyPr>
          <a:lstStyle/>
          <a:p>
            <a:pPr marL="339725" indent="-339725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ประตูการค้าฝั่งอันดามัน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ใกล้เส้นทางเดินเรืออ่าวเบงกอล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เชื่อมเอเชียตะวันออกเฉียงใต้–เอเชียใต้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ศักยภาพ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Gateway Port</a:t>
            </a: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67FC1BD5-DB0E-527B-18CC-4EC5BD4A5651}"/>
              </a:ext>
            </a:extLst>
          </p:cNvPr>
          <p:cNvSpPr txBox="1">
            <a:spLocks/>
          </p:cNvSpPr>
          <p:nvPr/>
        </p:nvSpPr>
        <p:spPr>
          <a:xfrm>
            <a:off x="912812" y="228600"/>
            <a:ext cx="9144001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ศักยภาพท่าเรือระนอง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38DD8-618A-2667-3ABF-3ADC80F8C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838200"/>
            <a:ext cx="4495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7394-77F0-F1B7-4BE3-AFFE8754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933C532-8831-A653-AC19-C0B3091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76200"/>
            <a:ext cx="9144001" cy="8382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BIMSTEC_</a:t>
            </a:r>
            <a:r>
              <a:rPr lang="th-TH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ตลาดเป้าหมาย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9D06C0C-2E0E-6830-EF57-70668869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13" y="990600"/>
            <a:ext cx="8915400" cy="2895600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ตลาดส่งออกสำคัญของไทย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มูลค่าเศรษฐกิจของภูมิภาค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16,000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ล้านดอลลาร์/ปี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ไทยเกินดุลการค้าอย่างต่อเนื่อง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39725" indent="-339725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ตลาดหลัก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อินเดีย บังกลาเทศ ศรีลังกา เมียนมา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8E633-3195-EAEB-CB00-B11DAC1C4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1" b="4591"/>
          <a:stretch>
            <a:fillRect/>
          </a:stretch>
        </p:blipFill>
        <p:spPr>
          <a:xfrm>
            <a:off x="-1" y="4038600"/>
            <a:ext cx="121888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191</TotalTime>
  <Words>537</Words>
  <Application>Microsoft Office PowerPoint</Application>
  <PresentationFormat>Custom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Corbel</vt:lpstr>
      <vt:lpstr>TH SarabunPSK</vt:lpstr>
      <vt:lpstr>Wingdings</vt:lpstr>
      <vt:lpstr>Digital Blue Tunnel 16x9</vt:lpstr>
      <vt:lpstr>BIMSTEC</vt:lpstr>
      <vt:lpstr>บทนำ</vt:lpstr>
      <vt:lpstr>เสริมสร้างความเชื่อมโยงทางเศรษฐกิจระหว่างจีน อาเซียน และ BIMSTEC</vt:lpstr>
      <vt:lpstr>ฉงฉิง-เสฉวน ... ศูนย์กลางจีนตะวันตก</vt:lpstr>
      <vt:lpstr>รถไฟจีน–ลาว</vt:lpstr>
      <vt:lpstr>โครงข่ายรถไฟในประเทศไทย</vt:lpstr>
      <vt:lpstr>PowerPoint Presentation</vt:lpstr>
      <vt:lpstr>PowerPoint Presentation</vt:lpstr>
      <vt:lpstr>BIMSTEC_ตลาดเป้าหมาย</vt:lpstr>
      <vt:lpstr>สรุปเชิงยุทธศาสตร์</vt:lpstr>
      <vt:lpstr>ตารางการเดินเรือขนส่งสินค้าประจำเดือนเมษายน 2569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Akkrawath Siriworrapitak</dc:creator>
  <cp:lastModifiedBy>Akkrawath Siriworrapitak</cp:lastModifiedBy>
  <cp:revision>30</cp:revision>
  <dcterms:created xsi:type="dcterms:W3CDTF">2026-01-15T02:56:36Z</dcterms:created>
  <dcterms:modified xsi:type="dcterms:W3CDTF">2026-02-02T22:10:44Z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